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1" autoAdjust="0"/>
    <p:restoredTop sz="94624" autoAdjust="0"/>
  </p:normalViewPr>
  <p:slideViewPr>
    <p:cSldViewPr>
      <p:cViewPr varScale="1">
        <p:scale>
          <a:sx n="101" d="100"/>
          <a:sy n="101" d="100"/>
        </p:scale>
        <p:origin x="108" y="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83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49A14-1753-41EC-B2F3-CB25077B93EB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C737898-09FA-449B-BE25-57C7B9D1E5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49A14-1753-41EC-B2F3-CB25077B93EB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7898-09FA-449B-BE25-57C7B9D1E5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C737898-09FA-449B-BE25-57C7B9D1E5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49A14-1753-41EC-B2F3-CB25077B93EB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49A14-1753-41EC-B2F3-CB25077B93EB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C737898-09FA-449B-BE25-57C7B9D1E5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49A14-1753-41EC-B2F3-CB25077B93EB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C737898-09FA-449B-BE25-57C7B9D1E5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5349A14-1753-41EC-B2F3-CB25077B93EB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7898-09FA-449B-BE25-57C7B9D1E5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49A14-1753-41EC-B2F3-CB25077B93EB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C737898-09FA-449B-BE25-57C7B9D1E5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49A14-1753-41EC-B2F3-CB25077B93EB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C737898-09FA-449B-BE25-57C7B9D1E5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49A14-1753-41EC-B2F3-CB25077B93EB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C737898-09FA-449B-BE25-57C7B9D1E5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C737898-09FA-449B-BE25-57C7B9D1E5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49A14-1753-41EC-B2F3-CB25077B93EB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C737898-09FA-449B-BE25-57C7B9D1E5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5349A14-1753-41EC-B2F3-CB25077B93EB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5349A14-1753-41EC-B2F3-CB25077B93EB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C737898-09FA-449B-BE25-57C7B9D1E5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WRITING GOALS TODAY 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FOR ACCOUNTABILITY TOMORROW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>
                <a:solidFill>
                  <a:schemeClr val="tx1"/>
                </a:solidFill>
              </a:rPr>
              <a:t>Caryl Andrea Oberman, </a:t>
            </a:r>
            <a:r>
              <a:rPr lang="en-US" sz="2000" dirty="0" err="1" smtClean="0">
                <a:solidFill>
                  <a:schemeClr val="tx1"/>
                </a:solidFill>
              </a:rPr>
              <a:t>esq.</a:t>
            </a:r>
            <a:endParaRPr lang="en-US" sz="2000" dirty="0" smtClean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edlaw@caryloberman.com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457200"/>
            <a:ext cx="7772400" cy="1600200"/>
          </a:xfrm>
        </p:spPr>
        <p:txBody>
          <a:bodyPr/>
          <a:lstStyle/>
          <a:p>
            <a:r>
              <a:rPr lang="en-US" b="1" dirty="0" smtClean="0">
                <a:latin typeface="Century Schoolbook" pitchFamily="18" charset="0"/>
              </a:rPr>
              <a:t>MEASURABLE GOALS</a:t>
            </a:r>
            <a:endParaRPr lang="en-US" b="1" dirty="0">
              <a:latin typeface="Century Schoolbook" pitchFamily="18" charset="0"/>
            </a:endParaRPr>
          </a:p>
        </p:txBody>
      </p:sp>
      <p:pic>
        <p:nvPicPr>
          <p:cNvPr id="1027" name="Picture 3" descr="C:\Users\Heike\Desktop\Oberman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7200"/>
            <a:ext cx="1400215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632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Century Schoolbook" pitchFamily="18" charset="0"/>
              </a:rPr>
              <a:t>Option one: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>
                <a:latin typeface="Century Schoolbook" pitchFamily="18" charset="0"/>
              </a:rPr>
              <a:t>Option two:</a:t>
            </a:r>
            <a:endParaRPr lang="en-US" dirty="0">
              <a:latin typeface="Century Schoolbook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>
                <a:latin typeface="Century Schoolbook" pitchFamily="18" charset="0"/>
              </a:rPr>
              <a:t>“John will improve his written expression by scoring three points or better in each section of the District’s writing rubric on three consecutive biweekly probes.”</a:t>
            </a:r>
            <a:endParaRPr lang="en-US" dirty="0">
              <a:latin typeface="Century Schoolbook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>
                <a:latin typeface="Century Schoolbook" pitchFamily="18" charset="0"/>
              </a:rPr>
              <a:t>“John will score three points or better in each section of the District’s writing rubric, four out of five trials to an 80% criterion.”</a:t>
            </a:r>
            <a:endParaRPr lang="en-US" dirty="0">
              <a:latin typeface="Century Schoolbook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Century Schoolbook" pitchFamily="18" charset="0"/>
              </a:rPr>
              <a:t>You decide:</a:t>
            </a:r>
            <a:endParaRPr lang="en-US" b="1" dirty="0">
              <a:solidFill>
                <a:schemeClr val="tx1"/>
              </a:solidFill>
              <a:latin typeface="Century Schoolbook" pitchFamily="18" charset="0"/>
            </a:endParaRPr>
          </a:p>
        </p:txBody>
      </p:sp>
      <p:pic>
        <p:nvPicPr>
          <p:cNvPr id="7" name="Picture 2" descr="C:\Users\Heike\Desktop\Oberman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686" y="228600"/>
            <a:ext cx="990600" cy="970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690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Century Schoolbook" pitchFamily="18" charset="0"/>
              </a:rPr>
              <a:t>Not so good.</a:t>
            </a:r>
            <a:endParaRPr lang="en-US" dirty="0">
              <a:latin typeface="Century Schoolbook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>
                <a:latin typeface="Century Schoolbook" pitchFamily="18" charset="0"/>
              </a:rPr>
              <a:t>Not so good either.</a:t>
            </a:r>
            <a:endParaRPr lang="en-US" dirty="0">
              <a:latin typeface="Century Schoolbook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>
                <a:latin typeface="Century Schoolbook" pitchFamily="18" charset="0"/>
              </a:rPr>
              <a:t>This could be an ok goal, if the rubric is attached and if we know the baseline.</a:t>
            </a:r>
          </a:p>
          <a:p>
            <a:endParaRPr lang="en-US" dirty="0">
              <a:latin typeface="Century Schoolbook" pitchFamily="18" charset="0"/>
            </a:endParaRPr>
          </a:p>
          <a:p>
            <a:r>
              <a:rPr lang="en-US" dirty="0" smtClean="0">
                <a:latin typeface="Century Schoolbook" pitchFamily="18" charset="0"/>
              </a:rPr>
              <a:t>But it isn’t, and we don’t.</a:t>
            </a:r>
            <a:endParaRPr lang="en-US" dirty="0">
              <a:latin typeface="Century Schoolbook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latin typeface="Century Schoolbook" pitchFamily="18" charset="0"/>
              </a:rPr>
              <a:t>Also missing the rubric and baseline, and does four out of five trials at 80% mean each trial should be at 80%, or that 4 out of the five trials should be at 80%?   (which is effectively 64%:  80% of 80%).</a:t>
            </a:r>
            <a:endParaRPr lang="en-US" dirty="0">
              <a:latin typeface="Century Schoolbook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It was a trick question!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7" name="Picture 2" descr="C:\Users\Heike\Desktop\Oberman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686" y="228600"/>
            <a:ext cx="990600" cy="970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203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Century Schoolbook" pitchFamily="18" charset="0"/>
              </a:rPr>
              <a:t>A word about transitions</a:t>
            </a:r>
            <a:endParaRPr lang="en-US" b="1" dirty="0">
              <a:solidFill>
                <a:schemeClr val="tx1"/>
              </a:solidFill>
              <a:latin typeface="Century Schoolbook" pitchFamily="18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entury Schoolbook" pitchFamily="18" charset="0"/>
              </a:rPr>
              <a:t>Transition goals in the transition section of an IEP for students age fourteen or older do not in themselves have to be specifically measurable.</a:t>
            </a:r>
          </a:p>
          <a:p>
            <a:endParaRPr lang="en-US" sz="3200" dirty="0">
              <a:latin typeface="Century Schoolbook" pitchFamily="18" charset="0"/>
            </a:endParaRPr>
          </a:p>
          <a:p>
            <a:r>
              <a:rPr lang="en-US" sz="3200" i="1" dirty="0" smtClean="0">
                <a:latin typeface="Century Schoolbook" pitchFamily="18" charset="0"/>
              </a:rPr>
              <a:t>However</a:t>
            </a:r>
            <a:r>
              <a:rPr lang="en-US" sz="3200" dirty="0" smtClean="0">
                <a:latin typeface="Century Schoolbook" pitchFamily="18" charset="0"/>
              </a:rPr>
              <a:t>:  goals in the body of the IEP that support the transition plan goals do have to be specifically measurable.</a:t>
            </a:r>
            <a:endParaRPr lang="en-US" sz="3200" dirty="0">
              <a:latin typeface="Century Schoolbook" pitchFamily="18" charset="0"/>
            </a:endParaRPr>
          </a:p>
        </p:txBody>
      </p:sp>
      <p:pic>
        <p:nvPicPr>
          <p:cNvPr id="4" name="Picture 2" descr="C:\Users\Heike\Desktop\Oberman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686" y="228600"/>
            <a:ext cx="990600" cy="970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877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The importance of baselines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entury Schoolbook" pitchFamily="18" charset="0"/>
              </a:rPr>
              <a:t>How do you know how far it’s reasonable to go in a year if you don’t know where you’re starting?</a:t>
            </a:r>
          </a:p>
          <a:p>
            <a:pPr marL="0" indent="0">
              <a:buNone/>
            </a:pPr>
            <a:endParaRPr lang="en-US" dirty="0">
              <a:latin typeface="Century Schoolbook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Century Schoolbook" pitchFamily="18" charset="0"/>
              </a:rPr>
              <a:t>If my goal is to walk to </a:t>
            </a:r>
            <a:r>
              <a:rPr lang="en-US" dirty="0" smtClean="0">
                <a:latin typeface="Century Schoolbook" pitchFamily="18" charset="0"/>
              </a:rPr>
              <a:t>St. Joe’s in </a:t>
            </a:r>
            <a:r>
              <a:rPr lang="en-US" dirty="0" smtClean="0">
                <a:latin typeface="Century Schoolbook" pitchFamily="18" charset="0"/>
              </a:rPr>
              <a:t>an hour, it matters if I start from </a:t>
            </a:r>
            <a:r>
              <a:rPr lang="en-US" dirty="0" smtClean="0">
                <a:latin typeface="Century Schoolbook" pitchFamily="18" charset="0"/>
              </a:rPr>
              <a:t>Lord and Taylor in King </a:t>
            </a:r>
            <a:r>
              <a:rPr lang="en-US" dirty="0" smtClean="0">
                <a:latin typeface="Century Schoolbook" pitchFamily="18" charset="0"/>
              </a:rPr>
              <a:t>of Prussia or </a:t>
            </a:r>
            <a:r>
              <a:rPr lang="en-US" dirty="0" smtClean="0">
                <a:latin typeface="Century Schoolbook" pitchFamily="18" charset="0"/>
              </a:rPr>
              <a:t>from Lord and Taylor on City Line Avenue.</a:t>
            </a:r>
            <a:endParaRPr lang="en-US" dirty="0" smtClean="0">
              <a:latin typeface="Century Schoolbook" pitchFamily="18" charset="0"/>
            </a:endParaRPr>
          </a:p>
          <a:p>
            <a:pPr marL="0" indent="0">
              <a:buNone/>
            </a:pPr>
            <a:endParaRPr lang="en-US" dirty="0">
              <a:latin typeface="Century Schoolbook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Century Schoolbook" pitchFamily="18" charset="0"/>
              </a:rPr>
              <a:t>Both are measurable.  One is reasonable. The other is impossible (at least for me).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 descr="C:\Users\Heike\Desktop\Oberman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686" y="228600"/>
            <a:ext cx="990600" cy="970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232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Century Schoolbook" pitchFamily="18" charset="0"/>
              </a:rPr>
              <a:t>More on baselines</a:t>
            </a:r>
            <a:endParaRPr lang="en-US" b="1" dirty="0">
              <a:solidFill>
                <a:schemeClr val="tx1"/>
              </a:solidFill>
              <a:latin typeface="Century Schoolboo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Century Schoolbook" pitchFamily="18" charset="0"/>
              </a:rPr>
              <a:t>Baselines must relate to the actual goal or short term objective.</a:t>
            </a:r>
          </a:p>
          <a:p>
            <a:pPr>
              <a:buNone/>
            </a:pPr>
            <a:endParaRPr lang="en-US" dirty="0" smtClean="0">
              <a:latin typeface="Century Schoolbook" pitchFamily="18" charset="0"/>
            </a:endParaRPr>
          </a:p>
          <a:p>
            <a:r>
              <a:rPr lang="en-US" dirty="0" smtClean="0">
                <a:latin typeface="Century Schoolbook" pitchFamily="18" charset="0"/>
              </a:rPr>
              <a:t>General evaluation scores (WIAT, Woodcock-Johnson Achievement, etc.) are almost never baselines.</a:t>
            </a:r>
          </a:p>
          <a:p>
            <a:pPr>
              <a:buNone/>
            </a:pPr>
            <a:endParaRPr lang="en-US" dirty="0" smtClean="0">
              <a:latin typeface="Century Schoolbook" pitchFamily="18" charset="0"/>
            </a:endParaRPr>
          </a:p>
          <a:p>
            <a:r>
              <a:rPr lang="en-US" dirty="0" smtClean="0">
                <a:latin typeface="Century Schoolbook" pitchFamily="18" charset="0"/>
              </a:rPr>
              <a:t>Curriculum based assessment scores can sometimes be baselines.</a:t>
            </a:r>
          </a:p>
          <a:p>
            <a:pPr>
              <a:buNone/>
            </a:pPr>
            <a:endParaRPr lang="en-US" dirty="0" smtClean="0">
              <a:latin typeface="Century Schoolbook" pitchFamily="18" charset="0"/>
            </a:endParaRPr>
          </a:p>
          <a:p>
            <a:r>
              <a:rPr lang="en-US" dirty="0" smtClean="0">
                <a:latin typeface="Century Schoolbook" pitchFamily="18" charset="0"/>
              </a:rPr>
              <a:t> Baselines are most helpful if they are listed with or within the goal, but they can also be in the PELs.</a:t>
            </a:r>
          </a:p>
          <a:p>
            <a:pPr>
              <a:buNone/>
            </a:pPr>
            <a:endParaRPr lang="en-US" dirty="0" smtClean="0">
              <a:latin typeface="Century Schoolbook" pitchFamily="18" charset="0"/>
            </a:endParaRPr>
          </a:p>
          <a:p>
            <a:r>
              <a:rPr lang="en-US" b="1" i="1" dirty="0" smtClean="0">
                <a:solidFill>
                  <a:srgbClr val="A50021"/>
                </a:solidFill>
                <a:latin typeface="Century Schoolbook" pitchFamily="18" charset="0"/>
              </a:rPr>
              <a:t>Best practice</a:t>
            </a:r>
            <a:r>
              <a:rPr lang="en-US" dirty="0" smtClean="0">
                <a:latin typeface="Century Schoolbook" pitchFamily="18" charset="0"/>
              </a:rPr>
              <a:t>:  each objective should be </a:t>
            </a:r>
            <a:r>
              <a:rPr lang="en-US" dirty="0" err="1" smtClean="0">
                <a:latin typeface="Century Schoolbook" pitchFamily="18" charset="0"/>
              </a:rPr>
              <a:t>baselined</a:t>
            </a:r>
            <a:r>
              <a:rPr lang="en-US" dirty="0" smtClean="0">
                <a:latin typeface="Century Schoolbook" pitchFamily="18" charset="0"/>
              </a:rPr>
              <a:t>.</a:t>
            </a:r>
            <a:endParaRPr lang="en-US" dirty="0">
              <a:latin typeface="Century Schoolbook" pitchFamily="18" charset="0"/>
            </a:endParaRPr>
          </a:p>
        </p:txBody>
      </p:sp>
      <p:pic>
        <p:nvPicPr>
          <p:cNvPr id="4" name="Picture 2" descr="C:\Users\Heike\Desktop\Oberman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686" y="228600"/>
            <a:ext cx="990600" cy="970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968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534400" cy="75895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     </a:t>
            </a:r>
            <a:r>
              <a:rPr lang="en-US" sz="2800" b="1" dirty="0" smtClean="0">
                <a:solidFill>
                  <a:schemeClr val="tx1"/>
                </a:solidFill>
                <a:latin typeface="Century Schoolbook" pitchFamily="18" charset="0"/>
              </a:rPr>
              <a:t>HOW WILL PROGRESS BE MEASURED?</a:t>
            </a:r>
            <a:endParaRPr lang="en-US" sz="2800" b="1" dirty="0">
              <a:solidFill>
                <a:schemeClr val="tx1"/>
              </a:solidFill>
              <a:latin typeface="Century Schoolboo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latin typeface="Century Schoolbook" pitchFamily="18" charset="0"/>
              </a:rPr>
              <a:t>When, and how often?</a:t>
            </a:r>
          </a:p>
          <a:p>
            <a:pPr lvl="1"/>
            <a:r>
              <a:rPr lang="en-US" sz="2800" i="1" dirty="0" smtClean="0">
                <a:solidFill>
                  <a:schemeClr val="tx1"/>
                </a:solidFill>
                <a:latin typeface="Century Schoolbook" pitchFamily="18" charset="0"/>
              </a:rPr>
              <a:t>At least </a:t>
            </a:r>
            <a:r>
              <a:rPr lang="en-US" sz="2800" dirty="0" smtClean="0">
                <a:solidFill>
                  <a:schemeClr val="tx1"/>
                </a:solidFill>
                <a:latin typeface="Century Schoolbook" pitchFamily="18" charset="0"/>
              </a:rPr>
              <a:t>as often as report cards are issued.</a:t>
            </a:r>
          </a:p>
          <a:p>
            <a:pPr lvl="1">
              <a:buNone/>
            </a:pPr>
            <a:endParaRPr lang="en-US" sz="2800" dirty="0" smtClean="0">
              <a:solidFill>
                <a:schemeClr val="tx1"/>
              </a:solidFill>
              <a:latin typeface="Century Schoolbook" pitchFamily="18" charset="0"/>
            </a:endParaRPr>
          </a:p>
          <a:p>
            <a:pPr lvl="1"/>
            <a:r>
              <a:rPr lang="en-US" sz="2800" dirty="0" smtClean="0">
                <a:solidFill>
                  <a:schemeClr val="tx1"/>
                </a:solidFill>
                <a:latin typeface="Century Schoolbook" pitchFamily="18" charset="0"/>
              </a:rPr>
              <a:t>In accordance with the criteria for measurement </a:t>
            </a:r>
            <a:r>
              <a:rPr lang="en-US" sz="2800" dirty="0">
                <a:solidFill>
                  <a:schemeClr val="tx1"/>
                </a:solidFill>
                <a:latin typeface="Century Schoolbook" pitchFamily="18" charset="0"/>
              </a:rPr>
              <a:t>i</a:t>
            </a:r>
            <a:r>
              <a:rPr lang="en-US" sz="2800" dirty="0" smtClean="0">
                <a:solidFill>
                  <a:schemeClr val="tx1"/>
                </a:solidFill>
                <a:latin typeface="Century Schoolbook" pitchFamily="18" charset="0"/>
              </a:rPr>
              <a:t>n the IEP.</a:t>
            </a:r>
          </a:p>
          <a:p>
            <a:pPr lvl="1"/>
            <a:endParaRPr lang="en-US" sz="2800" dirty="0">
              <a:solidFill>
                <a:schemeClr val="tx1"/>
              </a:solidFill>
              <a:latin typeface="Century Schoolbook" pitchFamily="18" charset="0"/>
            </a:endParaRPr>
          </a:p>
          <a:p>
            <a:pPr lvl="1"/>
            <a:r>
              <a:rPr lang="en-US" sz="2800" dirty="0" smtClean="0">
                <a:solidFill>
                  <a:schemeClr val="tx1"/>
                </a:solidFill>
                <a:latin typeface="Century Schoolbook" pitchFamily="18" charset="0"/>
              </a:rPr>
              <a:t>The frequency of measurement is not necessarily the same as the frequency of reporting.</a:t>
            </a:r>
            <a:endParaRPr lang="en-US" sz="2800" dirty="0">
              <a:solidFill>
                <a:schemeClr val="tx1"/>
              </a:solidFill>
              <a:latin typeface="Century Schoolbook" pitchFamily="18" charset="0"/>
            </a:endParaRPr>
          </a:p>
        </p:txBody>
      </p:sp>
      <p:pic>
        <p:nvPicPr>
          <p:cNvPr id="5" name="Picture 2" descr="C:\Users\Heike\Desktop\Oberman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990600" cy="970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821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Century Schoolbook" pitchFamily="18" charset="0"/>
              </a:rPr>
              <a:t>Not so good:</a:t>
            </a:r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>
          <a:xfrm>
            <a:off x="4876800" y="1371600"/>
            <a:ext cx="4041775" cy="731520"/>
          </a:xfrm>
        </p:spPr>
        <p:txBody>
          <a:bodyPr/>
          <a:lstStyle/>
          <a:p>
            <a:r>
              <a:rPr lang="en-US" dirty="0" smtClean="0">
                <a:latin typeface="Century Schoolbook" pitchFamily="18" charset="0"/>
              </a:rPr>
              <a:t>Much better:</a:t>
            </a:r>
            <a:endParaRPr lang="en-US" dirty="0">
              <a:latin typeface="Century Schoolbook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>
                <a:latin typeface="Century Schoolbook" pitchFamily="18" charset="0"/>
              </a:rPr>
              <a:t>“Jane is making moderate progress toward this goal.”</a:t>
            </a:r>
            <a:endParaRPr lang="en-US" dirty="0">
              <a:latin typeface="Century Schoolbook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4648200" y="2362200"/>
            <a:ext cx="4191000" cy="3822192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Century Schoolbook" pitchFamily="18" charset="0"/>
              </a:rPr>
              <a:t>“This report period, Jane is able independently to solve multiplication problems with 65% accuracy and long division problems with 60% accuracy over five consecutive weekly probes.”</a:t>
            </a:r>
            <a:endParaRPr lang="en-US" dirty="0">
              <a:latin typeface="Century Schoolbook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Century Schoolbook" pitchFamily="18" charset="0"/>
              </a:rPr>
              <a:t>Progress?</a:t>
            </a:r>
            <a:endParaRPr lang="en-US" b="1" dirty="0">
              <a:solidFill>
                <a:schemeClr val="tx1"/>
              </a:solidFill>
              <a:latin typeface="Century Schoolbook" pitchFamily="18" charset="0"/>
            </a:endParaRPr>
          </a:p>
        </p:txBody>
      </p:sp>
      <p:pic>
        <p:nvPicPr>
          <p:cNvPr id="7" name="Picture 2" descr="C:\Users\Heike\Desktop\Oberman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686" y="228600"/>
            <a:ext cx="990600" cy="970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079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534400" cy="758952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Century Schoolbook" pitchFamily="18" charset="0"/>
              </a:rPr>
              <a:t>When should an SDI be a goal?</a:t>
            </a:r>
            <a:endParaRPr lang="en-US" b="1" dirty="0">
              <a:solidFill>
                <a:schemeClr val="tx1"/>
              </a:solidFill>
              <a:latin typeface="Century Schoolboo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Century Schoolbook" pitchFamily="18" charset="0"/>
              </a:rPr>
              <a:t>Specially designed instruction (SDI) lists the accommodations, modifications and supports a student needs to achieve his goals.  SDIs are not measurable.</a:t>
            </a:r>
          </a:p>
          <a:p>
            <a:pPr marL="0" indent="0">
              <a:buNone/>
            </a:pPr>
            <a:endParaRPr lang="en-US" dirty="0" smtClean="0">
              <a:latin typeface="Century Schoolbook" pitchFamily="18" charset="0"/>
            </a:endParaRPr>
          </a:p>
          <a:p>
            <a:r>
              <a:rPr lang="en-US" dirty="0" smtClean="0">
                <a:latin typeface="Century Schoolbook" pitchFamily="18" charset="0"/>
              </a:rPr>
              <a:t>IF THE SDI CALLS FOR A STUDENT TO DO OR LEARN SOMETHING THAT IS CAPABLE OF MEASUREMENT, IT SHOULD PROBABLY BE A GOAL AND NOT AN SDI.</a:t>
            </a:r>
            <a:endParaRPr lang="en-US" dirty="0">
              <a:latin typeface="Century Schoolbook" pitchFamily="18" charset="0"/>
            </a:endParaRPr>
          </a:p>
        </p:txBody>
      </p:sp>
      <p:pic>
        <p:nvPicPr>
          <p:cNvPr id="4" name="Picture 2" descr="C:\Users\Heike\Desktop\Oberman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686" y="228600"/>
            <a:ext cx="990600" cy="970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166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Century Schoolbook" pitchFamily="18" charset="0"/>
              </a:rPr>
              <a:t>SDI</a:t>
            </a:r>
            <a:endParaRPr lang="en-US" dirty="0">
              <a:latin typeface="Century Schoolbook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>
                <a:latin typeface="Century Schoolbook" pitchFamily="18" charset="0"/>
              </a:rPr>
              <a:t>Goal</a:t>
            </a:r>
            <a:endParaRPr lang="en-US" dirty="0">
              <a:latin typeface="Century Schoolbook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>
                <a:latin typeface="Century Schoolbook" pitchFamily="18" charset="0"/>
              </a:rPr>
              <a:t>“John will be given a list of self-calming techniques to keep in his notebook.”</a:t>
            </a:r>
            <a:endParaRPr lang="en-US" dirty="0">
              <a:latin typeface="Century Schoolbook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Century Schoolbook" pitchFamily="18" charset="0"/>
              </a:rPr>
              <a:t>“John will be taught self-calming techniques to deal with his anxiety.”</a:t>
            </a:r>
          </a:p>
          <a:p>
            <a:r>
              <a:rPr lang="en-US" dirty="0" smtClean="0">
                <a:latin typeface="Century Schoolbook" pitchFamily="18" charset="0"/>
              </a:rPr>
              <a:t>This should be a goal, since John is learning a skill that can be measured.  But it is a bad goal as written.  What is necessary to </a:t>
            </a:r>
            <a:r>
              <a:rPr lang="en-US" dirty="0" smtClean="0"/>
              <a:t>make it better?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Century Schoolbook" pitchFamily="18" charset="0"/>
              </a:rPr>
              <a:t>SDI or GOAL?</a:t>
            </a:r>
            <a:endParaRPr lang="en-US" b="1" dirty="0">
              <a:solidFill>
                <a:schemeClr val="tx1"/>
              </a:solidFill>
              <a:latin typeface="Century Schoolbook" pitchFamily="18" charset="0"/>
            </a:endParaRPr>
          </a:p>
        </p:txBody>
      </p:sp>
      <p:pic>
        <p:nvPicPr>
          <p:cNvPr id="7" name="Picture 2" descr="C:\Users\Heike\Desktop\Oberman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686" y="228600"/>
            <a:ext cx="990600" cy="970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833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Century Schoolbook" pitchFamily="18" charset="0"/>
              </a:rPr>
              <a:t>What do we need to add?</a:t>
            </a:r>
            <a:endParaRPr lang="en-US" b="1" dirty="0">
              <a:solidFill>
                <a:schemeClr val="tx1"/>
              </a:solidFill>
              <a:latin typeface="Century Schoolbook" pitchFamily="18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Century Schoolbook" pitchFamily="18" charset="0"/>
              </a:rPr>
              <a:t>In a small classroom setting, given models and a self-monitoring checklist, John </a:t>
            </a:r>
            <a:r>
              <a:rPr lang="en-US" dirty="0">
                <a:latin typeface="Century Schoolbook" pitchFamily="18" charset="0"/>
              </a:rPr>
              <a:t>will </a:t>
            </a:r>
            <a:r>
              <a:rPr lang="en-US" dirty="0" smtClean="0">
                <a:latin typeface="Century Schoolbook" pitchFamily="18" charset="0"/>
              </a:rPr>
              <a:t>identify three self-calming </a:t>
            </a:r>
            <a:r>
              <a:rPr lang="en-US" dirty="0">
                <a:latin typeface="Century Schoolbook" pitchFamily="18" charset="0"/>
              </a:rPr>
              <a:t>techniques </a:t>
            </a:r>
            <a:r>
              <a:rPr lang="en-US" dirty="0" smtClean="0">
                <a:latin typeface="Century Schoolbook" pitchFamily="18" charset="0"/>
              </a:rPr>
              <a:t>(deep breathing, positive self-talk, requesting a break) to </a:t>
            </a:r>
            <a:r>
              <a:rPr lang="en-US" dirty="0">
                <a:latin typeface="Century Schoolbook" pitchFamily="18" charset="0"/>
              </a:rPr>
              <a:t>deal with his </a:t>
            </a:r>
            <a:r>
              <a:rPr lang="en-US" dirty="0" smtClean="0">
                <a:latin typeface="Century Schoolbook" pitchFamily="18" charset="0"/>
              </a:rPr>
              <a:t>anxiety and will independently use one of them in real life situations, four out of five available opportunities in a biweekly period.  </a:t>
            </a:r>
          </a:p>
          <a:p>
            <a:pPr marL="0" indent="0">
              <a:buNone/>
            </a:pPr>
            <a:endParaRPr lang="en-US" dirty="0" smtClean="0">
              <a:latin typeface="Century Schoolbook" pitchFamily="18" charset="0"/>
            </a:endParaRPr>
          </a:p>
          <a:p>
            <a:r>
              <a:rPr lang="en-US" dirty="0" smtClean="0">
                <a:latin typeface="Century Schoolbook" pitchFamily="18" charset="0"/>
              </a:rPr>
              <a:t>What’s still missing? </a:t>
            </a:r>
            <a:endParaRPr lang="en-US" dirty="0">
              <a:latin typeface="Century Schoolbook" pitchFamily="18" charset="0"/>
            </a:endParaRPr>
          </a:p>
        </p:txBody>
      </p:sp>
      <p:pic>
        <p:nvPicPr>
          <p:cNvPr id="5" name="Picture 2" descr="C:\Users\Heike\Desktop\Oberman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686" y="228600"/>
            <a:ext cx="990600" cy="970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643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THE GOOD IEP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>
            <a:noFill/>
          </a:ln>
        </p:spPr>
        <p:txBody>
          <a:bodyPr/>
          <a:lstStyle/>
          <a:p>
            <a:r>
              <a:rPr lang="en-US" dirty="0" smtClean="0"/>
              <a:t>Every good IEP must answer six questions:</a:t>
            </a:r>
          </a:p>
          <a:p>
            <a:pPr lvl="1"/>
            <a:endParaRPr lang="en-US" dirty="0"/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Why?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What?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When?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How?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Who?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Where?</a:t>
            </a:r>
          </a:p>
          <a:p>
            <a:pPr lvl="1"/>
            <a:endParaRPr lang="en-US" b="1" dirty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The structure of the IEP document itself is a roadmap to get us from needs to progress and achievement.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Users\Heike\Desktop\Oberman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686" y="228600"/>
            <a:ext cx="990600" cy="970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802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algn="ctr"/>
            <a:r>
              <a:rPr lang="en-US" sz="4800" dirty="0" smtClean="0">
                <a:latin typeface="Century Schoolbook" pitchFamily="18" charset="0"/>
              </a:rPr>
              <a:t>THE BASELINE.</a:t>
            </a:r>
            <a:endParaRPr lang="en-US" sz="4800" dirty="0">
              <a:latin typeface="Century Schoolbook" pitchFamily="18" charset="0"/>
            </a:endParaRPr>
          </a:p>
        </p:txBody>
      </p:sp>
      <p:pic>
        <p:nvPicPr>
          <p:cNvPr id="4" name="Picture 2" descr="C:\Users\Heike\Desktop\Oberman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686" y="228600"/>
            <a:ext cx="990600" cy="970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469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Century Schoolbook" pitchFamily="18" charset="0"/>
              </a:rPr>
              <a:t>We Have a Need</a:t>
            </a:r>
            <a:endParaRPr lang="en-US" b="1" dirty="0">
              <a:solidFill>
                <a:schemeClr val="tx1"/>
              </a:solidFill>
              <a:latin typeface="Century Schoolboo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i="1" dirty="0" smtClean="0">
                <a:latin typeface="Century Schoolbook" pitchFamily="18" charset="0"/>
              </a:rPr>
              <a:t>John</a:t>
            </a:r>
            <a:r>
              <a:rPr lang="en-US" sz="4000" dirty="0" smtClean="0">
                <a:latin typeface="Century Schoolbook" pitchFamily="18" charset="0"/>
              </a:rPr>
              <a:t> needs to have better interactions with his peers.</a:t>
            </a:r>
          </a:p>
          <a:p>
            <a:pPr>
              <a:buNone/>
            </a:pPr>
            <a:endParaRPr lang="en-US" sz="4000" dirty="0">
              <a:latin typeface="Century Schoolbook" pitchFamily="18" charset="0"/>
            </a:endParaRPr>
          </a:p>
          <a:p>
            <a:r>
              <a:rPr lang="en-US" sz="4000" dirty="0" smtClean="0">
                <a:latin typeface="Century Schoolbook" pitchFamily="18" charset="0"/>
              </a:rPr>
              <a:t>What else do </a:t>
            </a:r>
            <a:r>
              <a:rPr lang="en-US" sz="4000" i="1" dirty="0" smtClean="0">
                <a:latin typeface="Century Schoolbook" pitchFamily="18" charset="0"/>
              </a:rPr>
              <a:t>we</a:t>
            </a:r>
            <a:r>
              <a:rPr lang="en-US" sz="4000" dirty="0" smtClean="0">
                <a:latin typeface="Century Schoolbook" pitchFamily="18" charset="0"/>
              </a:rPr>
              <a:t> need to know to write a good and measurable goal?</a:t>
            </a:r>
            <a:endParaRPr lang="en-US" sz="4000" dirty="0">
              <a:latin typeface="Century Schoolbook" pitchFamily="18" charset="0"/>
            </a:endParaRPr>
          </a:p>
        </p:txBody>
      </p:sp>
      <p:pic>
        <p:nvPicPr>
          <p:cNvPr id="4" name="Picture 2" descr="C:\Users\Heike\Desktop\Oberman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686" y="228600"/>
            <a:ext cx="990600" cy="970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704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Century Schoolbook" pitchFamily="18" charset="0"/>
              </a:rPr>
              <a:t>Questions, questions</a:t>
            </a:r>
            <a:endParaRPr lang="en-US" b="1" dirty="0">
              <a:solidFill>
                <a:schemeClr val="tx1"/>
              </a:solidFill>
              <a:latin typeface="Century Schoolboo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371600"/>
            <a:ext cx="8503920" cy="5102352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Century Schoolbook" pitchFamily="18" charset="0"/>
              </a:rPr>
              <a:t>What is the skill?</a:t>
            </a:r>
          </a:p>
          <a:p>
            <a:r>
              <a:rPr lang="en-US" sz="2800" dirty="0" smtClean="0">
                <a:latin typeface="Century Schoolbook" pitchFamily="18" charset="0"/>
              </a:rPr>
              <a:t>Where do we want the skill to be demonstrated?</a:t>
            </a:r>
          </a:p>
          <a:p>
            <a:r>
              <a:rPr lang="en-US" sz="2800" dirty="0" smtClean="0">
                <a:latin typeface="Century Schoolbook" pitchFamily="18" charset="0"/>
              </a:rPr>
              <a:t>Are there any processes or materials that will be provided to get us there?</a:t>
            </a:r>
          </a:p>
          <a:p>
            <a:r>
              <a:rPr lang="en-US" sz="2800" dirty="0" smtClean="0">
                <a:latin typeface="Century Schoolbook" pitchFamily="18" charset="0"/>
              </a:rPr>
              <a:t>Where are we starting?</a:t>
            </a:r>
          </a:p>
          <a:p>
            <a:r>
              <a:rPr lang="en-US" sz="2800" dirty="0" smtClean="0">
                <a:latin typeface="Century Schoolbook" pitchFamily="18" charset="0"/>
              </a:rPr>
              <a:t>Where do we want to be in a year?</a:t>
            </a:r>
          </a:p>
          <a:p>
            <a:r>
              <a:rPr lang="en-US" sz="2800" dirty="0" smtClean="0">
                <a:latin typeface="Century Schoolbook" pitchFamily="18" charset="0"/>
              </a:rPr>
              <a:t>What will be measured?</a:t>
            </a:r>
          </a:p>
          <a:p>
            <a:r>
              <a:rPr lang="en-US" sz="2800" dirty="0" smtClean="0">
                <a:latin typeface="Century Schoolbook" pitchFamily="18" charset="0"/>
              </a:rPr>
              <a:t>Who will be measuring?</a:t>
            </a:r>
          </a:p>
          <a:p>
            <a:r>
              <a:rPr lang="en-US" sz="2800" dirty="0" smtClean="0">
                <a:latin typeface="Century Schoolbook" pitchFamily="18" charset="0"/>
              </a:rPr>
              <a:t>How will we be measuring?</a:t>
            </a:r>
          </a:p>
          <a:p>
            <a:r>
              <a:rPr lang="en-US" sz="2800" dirty="0" smtClean="0">
                <a:latin typeface="Century Schoolbook" pitchFamily="18" charset="0"/>
              </a:rPr>
              <a:t>How often will we be measuring, and reporting?</a:t>
            </a:r>
            <a:endParaRPr lang="en-US" sz="2800" dirty="0">
              <a:latin typeface="Century Schoolbook" pitchFamily="18" charset="0"/>
            </a:endParaRPr>
          </a:p>
        </p:txBody>
      </p:sp>
      <p:pic>
        <p:nvPicPr>
          <p:cNvPr id="4" name="Picture 2" descr="C:\Users\Heike\Desktop\Oberman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686" y="228600"/>
            <a:ext cx="990600" cy="970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614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8600" y="228600"/>
            <a:ext cx="8534400" cy="32004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1"/>
                </a:solidFill>
                <a:latin typeface="Century Schoolbook" pitchFamily="18" charset="0"/>
              </a:rPr>
              <a:t>Let’s write a goal.</a:t>
            </a:r>
            <a:endParaRPr lang="en-US" sz="4800" dirty="0">
              <a:solidFill>
                <a:schemeClr val="tx1"/>
              </a:solidFill>
              <a:latin typeface="Century Schoolbook" pitchFamily="18" charset="0"/>
            </a:endParaRPr>
          </a:p>
        </p:txBody>
      </p:sp>
      <p:pic>
        <p:nvPicPr>
          <p:cNvPr id="3" name="Picture 2" descr="C:\Users\Heike\Desktop\Oberman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686" y="228600"/>
            <a:ext cx="990600" cy="970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297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914400" y="2743200"/>
            <a:ext cx="7239000" cy="2743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entury Schoolbook" pitchFamily="18" charset="0"/>
              </a:rPr>
              <a:t>The Law Offices of Caryl Andrea Oberman</a:t>
            </a:r>
          </a:p>
          <a:p>
            <a:r>
              <a:rPr lang="en-US" dirty="0">
                <a:solidFill>
                  <a:schemeClr val="tx1"/>
                </a:solidFill>
                <a:latin typeface="Century Schoolbook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entury Schoolbook" pitchFamily="18" charset="0"/>
              </a:rPr>
              <a:t>705 Easton Road</a:t>
            </a:r>
          </a:p>
          <a:p>
            <a:r>
              <a:rPr lang="en-US" dirty="0" smtClean="0">
                <a:solidFill>
                  <a:schemeClr val="tx1"/>
                </a:solidFill>
                <a:latin typeface="Century Schoolbook" pitchFamily="18" charset="0"/>
              </a:rPr>
              <a:t>Willow Grove,  PA  19090</a:t>
            </a:r>
          </a:p>
          <a:p>
            <a:endParaRPr lang="en-US" dirty="0" smtClean="0">
              <a:solidFill>
                <a:schemeClr val="tx1"/>
              </a:solidFill>
              <a:latin typeface="Century Schoolbook" pitchFamily="18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entury Schoolbook" pitchFamily="18" charset="0"/>
              </a:rPr>
              <a:t>215-830-5025</a:t>
            </a:r>
          </a:p>
          <a:p>
            <a:endParaRPr lang="en-US" dirty="0" smtClean="0">
              <a:solidFill>
                <a:schemeClr val="tx1"/>
              </a:solidFill>
              <a:latin typeface="Century Schoolbook" pitchFamily="18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entury Schoolbook" pitchFamily="18" charset="0"/>
              </a:rPr>
              <a:t>edlaw@caryloberman.com</a:t>
            </a:r>
            <a:endParaRPr lang="en-US" dirty="0">
              <a:solidFill>
                <a:schemeClr val="tx1"/>
              </a:solidFill>
              <a:latin typeface="Century Schoolbook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Schoolbook" pitchFamily="18" charset="0"/>
              </a:rPr>
              <a:t>For more information, </a:t>
            </a:r>
            <a:br>
              <a:rPr lang="en-US" dirty="0" smtClean="0">
                <a:latin typeface="Century Schoolbook" pitchFamily="18" charset="0"/>
              </a:rPr>
            </a:br>
            <a:r>
              <a:rPr lang="en-US" dirty="0" smtClean="0">
                <a:latin typeface="Century Schoolbook" pitchFamily="18" charset="0"/>
              </a:rPr>
              <a:t>contact us:</a:t>
            </a:r>
            <a:endParaRPr lang="en-US" dirty="0">
              <a:latin typeface="Century Schoolbook" pitchFamily="18" charset="0"/>
            </a:endParaRPr>
          </a:p>
        </p:txBody>
      </p:sp>
      <p:pic>
        <p:nvPicPr>
          <p:cNvPr id="6" name="Picture 2" descr="C:\Users\Heike\Desktop\Oberman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105400"/>
            <a:ext cx="1089056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848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sz="2400" dirty="0" smtClean="0">
                <a:solidFill>
                  <a:schemeClr val="tx1"/>
                </a:solidFill>
                <a:latin typeface="Century Schoolbook" pitchFamily="18" charset="0"/>
              </a:rPr>
              <a:t>www.caryloberman.com</a:t>
            </a:r>
            <a:endParaRPr lang="en-US" sz="2400" dirty="0">
              <a:solidFill>
                <a:schemeClr val="tx1"/>
              </a:solidFill>
              <a:latin typeface="Century Schoolbook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Schoolbook" pitchFamily="18" charset="0"/>
              </a:rPr>
              <a:t>Or visit our website:</a:t>
            </a:r>
            <a:endParaRPr lang="en-US" dirty="0">
              <a:latin typeface="Century Schoolbook" pitchFamily="18" charset="0"/>
            </a:endParaRPr>
          </a:p>
        </p:txBody>
      </p:sp>
      <p:pic>
        <p:nvPicPr>
          <p:cNvPr id="4" name="Picture 2" descr="C:\Users\Heike\Desktop\Oberman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105400"/>
            <a:ext cx="1089056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025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Century Schoolbook" pitchFamily="18" charset="0"/>
              </a:rPr>
              <a:t>WHY?</a:t>
            </a:r>
            <a:endParaRPr lang="en-US" b="1" dirty="0">
              <a:solidFill>
                <a:schemeClr val="tx1"/>
              </a:solidFill>
              <a:latin typeface="Century Schoolboo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Century Schoolbook" pitchFamily="18" charset="0"/>
              </a:rPr>
              <a:t>Why are we writing an IEP?</a:t>
            </a:r>
          </a:p>
          <a:p>
            <a:pPr>
              <a:buNone/>
            </a:pPr>
            <a:endParaRPr lang="en-US" dirty="0" smtClean="0">
              <a:latin typeface="Century Schoolbook" pitchFamily="18" charset="0"/>
            </a:endParaRPr>
          </a:p>
          <a:p>
            <a:r>
              <a:rPr lang="en-US" dirty="0" smtClean="0">
                <a:latin typeface="Century Schoolbook" pitchFamily="18" charset="0"/>
              </a:rPr>
              <a:t>Why are we developing goals?</a:t>
            </a:r>
          </a:p>
          <a:p>
            <a:endParaRPr lang="en-US" dirty="0">
              <a:latin typeface="Century Schoolbook" pitchFamily="18" charset="0"/>
            </a:endParaRPr>
          </a:p>
          <a:p>
            <a:r>
              <a:rPr lang="en-US" dirty="0" smtClean="0">
                <a:latin typeface="Century Schoolbook" pitchFamily="18" charset="0"/>
              </a:rPr>
              <a:t>GOALS ARE DETERMINED BASED ON NEEDS.</a:t>
            </a:r>
          </a:p>
          <a:p>
            <a:endParaRPr lang="en-US" dirty="0" smtClean="0">
              <a:latin typeface="Century Schoolbook" pitchFamily="18" charset="0"/>
            </a:endParaRPr>
          </a:p>
          <a:p>
            <a:r>
              <a:rPr lang="en-US" dirty="0" smtClean="0">
                <a:latin typeface="Century Schoolbook" pitchFamily="18" charset="0"/>
              </a:rPr>
              <a:t>IF YOU DON’T NEED ANYTHING, THERE’S NO REASON TO DO ANYTHING.</a:t>
            </a:r>
          </a:p>
          <a:p>
            <a:endParaRPr lang="en-US" dirty="0" smtClean="0">
              <a:latin typeface="Century Schoolbook" pitchFamily="18" charset="0"/>
            </a:endParaRPr>
          </a:p>
          <a:p>
            <a:r>
              <a:rPr lang="en-US" dirty="0" smtClean="0">
                <a:latin typeface="Century Schoolbook" pitchFamily="18" charset="0"/>
              </a:rPr>
              <a:t>IF YOU NEED TO OBTAIN OR DEVELOP A SKILL,</a:t>
            </a:r>
          </a:p>
          <a:p>
            <a:pPr marL="0" indent="0">
              <a:buNone/>
            </a:pPr>
            <a:r>
              <a:rPr lang="en-US" dirty="0" smtClean="0">
                <a:latin typeface="Century Schoolbook" pitchFamily="18" charset="0"/>
              </a:rPr>
              <a:t>THERE IS EVERY REASON TO WRITE A GOOD GOAL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4" name="Picture 2" descr="C:\Users\Heike\Desktop\Oberman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686" y="228600"/>
            <a:ext cx="990600" cy="970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617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Century Schoolbook" pitchFamily="18" charset="0"/>
              </a:rPr>
              <a:t>The Good Evaluation</a:t>
            </a:r>
            <a:endParaRPr lang="en-US" b="1" dirty="0">
              <a:solidFill>
                <a:schemeClr val="tx1"/>
              </a:solidFill>
              <a:latin typeface="Century Schoolboo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Century Schoolbook" pitchFamily="18" charset="0"/>
              </a:rPr>
              <a:t>A comprehensive evaluation lets us know what a student actually needs.</a:t>
            </a:r>
          </a:p>
          <a:p>
            <a:pPr>
              <a:buNone/>
            </a:pPr>
            <a:endParaRPr lang="en-US" dirty="0" smtClean="0">
              <a:latin typeface="Century Schoolbook" pitchFamily="18" charset="0"/>
            </a:endParaRPr>
          </a:p>
          <a:p>
            <a:r>
              <a:rPr lang="en-US" dirty="0" smtClean="0">
                <a:latin typeface="Century Schoolbook" pitchFamily="18" charset="0"/>
              </a:rPr>
              <a:t>The evaluation must provide specific, individually determined information about the student’s academic and functional performance. </a:t>
            </a:r>
          </a:p>
          <a:p>
            <a:pPr>
              <a:buNone/>
            </a:pPr>
            <a:endParaRPr lang="en-US" dirty="0" smtClean="0">
              <a:latin typeface="Century Schoolbook" pitchFamily="18" charset="0"/>
            </a:endParaRPr>
          </a:p>
          <a:p>
            <a:r>
              <a:rPr lang="en-US" dirty="0" smtClean="0">
                <a:latin typeface="Century Schoolbook" pitchFamily="18" charset="0"/>
              </a:rPr>
              <a:t>Standardized percentages and test grades are not enough.  </a:t>
            </a:r>
          </a:p>
          <a:p>
            <a:pPr>
              <a:buNone/>
            </a:pPr>
            <a:endParaRPr lang="en-US" dirty="0" smtClean="0">
              <a:latin typeface="Century Schoolbook" pitchFamily="18" charset="0"/>
            </a:endParaRPr>
          </a:p>
          <a:p>
            <a:r>
              <a:rPr lang="en-US" dirty="0" smtClean="0">
                <a:latin typeface="Century Schoolbook" pitchFamily="18" charset="0"/>
              </a:rPr>
              <a:t>What skills are present, and what skills need to be developed?</a:t>
            </a:r>
          </a:p>
          <a:p>
            <a:pPr>
              <a:buNone/>
            </a:pPr>
            <a:endParaRPr lang="en-US" dirty="0" smtClean="0">
              <a:latin typeface="Century Schoolbook" pitchFamily="18" charset="0"/>
            </a:endParaRPr>
          </a:p>
          <a:p>
            <a:r>
              <a:rPr lang="en-US" dirty="0" smtClean="0">
                <a:latin typeface="Century Schoolbook" pitchFamily="18" charset="0"/>
              </a:rPr>
              <a:t>What strengths does the student have on which achievement can be built?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2" descr="C:\Users\Heike\Desktop\Oberman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686" y="228600"/>
            <a:ext cx="990600" cy="970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324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Why? (</a:t>
            </a:r>
            <a:r>
              <a:rPr lang="en-US" b="1" i="1" dirty="0" smtClean="0">
                <a:solidFill>
                  <a:schemeClr val="tx1"/>
                </a:solidFill>
              </a:rPr>
              <a:t>continued</a:t>
            </a:r>
            <a:r>
              <a:rPr lang="en-US" b="1" dirty="0" smtClean="0">
                <a:solidFill>
                  <a:schemeClr val="tx1"/>
                </a:solidFill>
              </a:rPr>
              <a:t>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latin typeface="Century Schoolbook" pitchFamily="18" charset="0"/>
              </a:rPr>
              <a:t>What areas are most important to the student and her parents?</a:t>
            </a:r>
          </a:p>
          <a:p>
            <a:endParaRPr lang="en-US" dirty="0">
              <a:latin typeface="Century Schoolbook" pitchFamily="18" charset="0"/>
            </a:endParaRPr>
          </a:p>
          <a:p>
            <a:r>
              <a:rPr lang="en-US" dirty="0" smtClean="0">
                <a:latin typeface="Century Schoolbook" pitchFamily="18" charset="0"/>
              </a:rPr>
              <a:t>How did the student do on his last set of IEP goals?</a:t>
            </a:r>
          </a:p>
          <a:p>
            <a:endParaRPr lang="en-US" dirty="0">
              <a:latin typeface="Century Schoolbook" pitchFamily="18" charset="0"/>
            </a:endParaRPr>
          </a:p>
          <a:p>
            <a:r>
              <a:rPr lang="en-US" dirty="0" smtClean="0">
                <a:latin typeface="Century Schoolbook" pitchFamily="18" charset="0"/>
              </a:rPr>
              <a:t>What does the “special considerations” page require?</a:t>
            </a:r>
          </a:p>
          <a:p>
            <a:endParaRPr lang="en-US" dirty="0">
              <a:latin typeface="Century Schoolbook" pitchFamily="18" charset="0"/>
            </a:endParaRPr>
          </a:p>
          <a:p>
            <a:r>
              <a:rPr lang="en-US" dirty="0" smtClean="0">
                <a:latin typeface="Century Schoolbook" pitchFamily="18" charset="0"/>
              </a:rPr>
              <a:t>The “Present Education Levels” section of the IEP should answer these questions.</a:t>
            </a:r>
            <a:endParaRPr lang="en-US" dirty="0">
              <a:latin typeface="Century Schoolbook" pitchFamily="18" charset="0"/>
            </a:endParaRPr>
          </a:p>
        </p:txBody>
      </p:sp>
      <p:pic>
        <p:nvPicPr>
          <p:cNvPr id="4" name="Picture 2" descr="C:\Users\Heike\Desktop\Oberman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686" y="228600"/>
            <a:ext cx="990600" cy="970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653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994" y="33430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/>
              <a:t>	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 smtClean="0">
                <a:solidFill>
                  <a:schemeClr val="tx1"/>
                </a:solidFill>
                <a:latin typeface="Century Schoolbook" pitchFamily="18" charset="0"/>
              </a:rPr>
              <a:t>WHAT AND WHEN:  </a:t>
            </a:r>
            <a:br>
              <a:rPr lang="en-US" b="1" dirty="0" smtClean="0">
                <a:solidFill>
                  <a:schemeClr val="tx1"/>
                </a:solidFill>
                <a:latin typeface="Century Schoolbook" pitchFamily="18" charset="0"/>
              </a:rPr>
            </a:br>
            <a:r>
              <a:rPr lang="en-US" sz="3200" b="1" dirty="0" smtClean="0">
                <a:solidFill>
                  <a:schemeClr val="tx1"/>
                </a:solidFill>
                <a:latin typeface="Century Schoolbook" pitchFamily="18" charset="0"/>
              </a:rPr>
              <a:t>Goals, Objectives and Benchmarks</a:t>
            </a:r>
            <a:endParaRPr lang="en-US" sz="3200" b="1" dirty="0">
              <a:solidFill>
                <a:schemeClr val="tx1"/>
              </a:solidFill>
              <a:latin typeface="Century Schoolboo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Century Schoolbook" pitchFamily="18" charset="0"/>
              </a:rPr>
              <a:t>What skills need to be mastered?</a:t>
            </a:r>
          </a:p>
          <a:p>
            <a:pPr>
              <a:buNone/>
            </a:pPr>
            <a:endParaRPr lang="en-US" dirty="0" smtClean="0">
              <a:latin typeface="Century Schoolbook" pitchFamily="18" charset="0"/>
            </a:endParaRPr>
          </a:p>
          <a:p>
            <a:r>
              <a:rPr lang="en-US" dirty="0" smtClean="0">
                <a:latin typeface="Century Schoolbook" pitchFamily="18" charset="0"/>
              </a:rPr>
              <a:t>How do those skills relate to the typical curriculum for the student’s grade level?</a:t>
            </a:r>
          </a:p>
          <a:p>
            <a:pPr>
              <a:buNone/>
            </a:pPr>
            <a:endParaRPr lang="en-US" dirty="0" smtClean="0">
              <a:latin typeface="Century Schoolbook" pitchFamily="18" charset="0"/>
            </a:endParaRPr>
          </a:p>
          <a:p>
            <a:r>
              <a:rPr lang="en-US" dirty="0" smtClean="0">
                <a:latin typeface="Century Schoolbook" pitchFamily="18" charset="0"/>
              </a:rPr>
              <a:t>Which ones need to be mastered this year?</a:t>
            </a:r>
          </a:p>
          <a:p>
            <a:pPr>
              <a:buNone/>
            </a:pPr>
            <a:endParaRPr lang="en-US" dirty="0" smtClean="0">
              <a:latin typeface="Century Schoolbook" pitchFamily="18" charset="0"/>
            </a:endParaRPr>
          </a:p>
          <a:p>
            <a:r>
              <a:rPr lang="en-US" dirty="0" smtClean="0">
                <a:latin typeface="Century Schoolbook" pitchFamily="18" charset="0"/>
              </a:rPr>
              <a:t>What is the student doing now (baselines)?</a:t>
            </a:r>
          </a:p>
          <a:p>
            <a:pPr>
              <a:buNone/>
            </a:pPr>
            <a:endParaRPr lang="en-US" dirty="0" smtClean="0">
              <a:latin typeface="Century Schoolbook" pitchFamily="18" charset="0"/>
            </a:endParaRPr>
          </a:p>
          <a:p>
            <a:r>
              <a:rPr lang="en-US" dirty="0" smtClean="0">
                <a:latin typeface="Century Schoolbook" pitchFamily="18" charset="0"/>
              </a:rPr>
              <a:t>What degree of progress is reasonable to expect for this student this IEP year?</a:t>
            </a:r>
          </a:p>
          <a:p>
            <a:pPr>
              <a:buNone/>
            </a:pPr>
            <a:endParaRPr lang="en-US" dirty="0" smtClean="0">
              <a:latin typeface="Century Schoolbook" pitchFamily="18" charset="0"/>
            </a:endParaRPr>
          </a:p>
          <a:p>
            <a:r>
              <a:rPr lang="en-US" dirty="0" smtClean="0">
                <a:latin typeface="Century Schoolbook" pitchFamily="18" charset="0"/>
              </a:rPr>
              <a:t>If something other than a year’s worth, why?</a:t>
            </a:r>
          </a:p>
          <a:p>
            <a:endParaRPr lang="en-US" dirty="0"/>
          </a:p>
        </p:txBody>
      </p:sp>
      <p:pic>
        <p:nvPicPr>
          <p:cNvPr id="4" name="Picture 2" descr="C:\Users\Heike\Desktop\Oberman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686" y="228600"/>
            <a:ext cx="990600" cy="970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769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Century Schoolbook" pitchFamily="18" charset="0"/>
              </a:rPr>
              <a:t>What and When (</a:t>
            </a:r>
            <a:r>
              <a:rPr lang="en-US" b="1" i="1" dirty="0" smtClean="0">
                <a:solidFill>
                  <a:schemeClr val="tx1"/>
                </a:solidFill>
                <a:latin typeface="Century Schoolbook" pitchFamily="18" charset="0"/>
              </a:rPr>
              <a:t>continued</a:t>
            </a:r>
            <a:r>
              <a:rPr lang="en-US" b="1" dirty="0" smtClean="0">
                <a:solidFill>
                  <a:schemeClr val="tx1"/>
                </a:solidFill>
                <a:latin typeface="Century Schoolbook" pitchFamily="18" charset="0"/>
              </a:rPr>
              <a:t>)</a:t>
            </a:r>
            <a:endParaRPr lang="en-US" b="1" dirty="0">
              <a:solidFill>
                <a:schemeClr val="tx1"/>
              </a:solidFill>
              <a:latin typeface="Century Schoolboo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Century Schoolbook" pitchFamily="18" charset="0"/>
              </a:rPr>
              <a:t>When do we expect the goal to be achieved?</a:t>
            </a:r>
          </a:p>
          <a:p>
            <a:pPr marL="0" indent="0">
              <a:buNone/>
            </a:pPr>
            <a:endParaRPr lang="en-US" sz="2800" dirty="0" smtClean="0">
              <a:latin typeface="Century Schoolbook" pitchFamily="18" charset="0"/>
            </a:endParaRPr>
          </a:p>
          <a:p>
            <a:r>
              <a:rPr lang="en-US" sz="2800" dirty="0" smtClean="0">
                <a:latin typeface="Century Schoolbook" pitchFamily="18" charset="0"/>
              </a:rPr>
              <a:t>If there are short term objectives or benchmarks, when do we expect each of them to be achieved?</a:t>
            </a:r>
          </a:p>
          <a:p>
            <a:endParaRPr lang="en-US" sz="2800" dirty="0">
              <a:latin typeface="Century Schoolbook" pitchFamily="18" charset="0"/>
            </a:endParaRPr>
          </a:p>
          <a:p>
            <a:r>
              <a:rPr lang="en-US" sz="2800" dirty="0" smtClean="0">
                <a:latin typeface="Century Schoolbook" pitchFamily="18" charset="0"/>
              </a:rPr>
              <a:t>Where do we expect them to be achieved?  (Special education class only, regular classroom, unstructured settings, community, etc.?)</a:t>
            </a:r>
            <a:endParaRPr lang="en-US" sz="2800" dirty="0">
              <a:latin typeface="Century Schoolbook" pitchFamily="18" charset="0"/>
            </a:endParaRPr>
          </a:p>
        </p:txBody>
      </p:sp>
      <p:pic>
        <p:nvPicPr>
          <p:cNvPr id="4" name="Picture 2" descr="C:\Users\Heike\Desktop\Oberman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686" y="228600"/>
            <a:ext cx="990600" cy="970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179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sz="2700" dirty="0" smtClean="0"/>
          </a:p>
          <a:p>
            <a:r>
              <a:rPr lang="en-US" sz="2700" b="1" dirty="0" smtClean="0">
                <a:latin typeface="Century Schoolbook" pitchFamily="18" charset="0"/>
              </a:rPr>
              <a:t>WHAT</a:t>
            </a:r>
            <a:r>
              <a:rPr lang="en-US" sz="2700" b="1" dirty="0">
                <a:latin typeface="Century Schoolbook" pitchFamily="18" charset="0"/>
              </a:rPr>
              <a:t>?</a:t>
            </a:r>
          </a:p>
          <a:p>
            <a:endParaRPr lang="en-US" dirty="0" smtClean="0">
              <a:latin typeface="Century Schoolbook" pitchFamily="18" charset="0"/>
            </a:endParaRPr>
          </a:p>
          <a:p>
            <a:r>
              <a:rPr lang="en-US" sz="2300" dirty="0" smtClean="0">
                <a:latin typeface="Century Schoolbook" pitchFamily="18" charset="0"/>
              </a:rPr>
              <a:t>The Good Goal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2971800" y="609600"/>
            <a:ext cx="5410200" cy="5486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sz="3000" dirty="0" smtClean="0">
                <a:latin typeface="Century Schoolbook" pitchFamily="18" charset="0"/>
              </a:rPr>
              <a:t>A good goal must be:</a:t>
            </a:r>
          </a:p>
          <a:p>
            <a:endParaRPr lang="en-US" dirty="0" smtClean="0"/>
          </a:p>
          <a:p>
            <a:pPr lvl="1"/>
            <a:r>
              <a:rPr lang="en-US" sz="2600" dirty="0" smtClean="0">
                <a:solidFill>
                  <a:schemeClr val="tx1"/>
                </a:solidFill>
                <a:latin typeface="Century Schoolbook" pitchFamily="18" charset="0"/>
              </a:rPr>
              <a:t>Based on individual need</a:t>
            </a:r>
          </a:p>
          <a:p>
            <a:pPr lvl="1"/>
            <a:r>
              <a:rPr lang="en-US" sz="2600" dirty="0" smtClean="0">
                <a:solidFill>
                  <a:schemeClr val="tx1"/>
                </a:solidFill>
                <a:latin typeface="Century Schoolbook" pitchFamily="18" charset="0"/>
              </a:rPr>
              <a:t>Explicit</a:t>
            </a:r>
          </a:p>
          <a:p>
            <a:pPr lvl="1"/>
            <a:r>
              <a:rPr lang="en-US" sz="2600" dirty="0" smtClean="0">
                <a:solidFill>
                  <a:schemeClr val="tx1"/>
                </a:solidFill>
                <a:latin typeface="Century Schoolbook" pitchFamily="18" charset="0"/>
              </a:rPr>
              <a:t>Clear</a:t>
            </a:r>
          </a:p>
          <a:p>
            <a:pPr lvl="1"/>
            <a:r>
              <a:rPr lang="en-US" sz="2600" dirty="0" smtClean="0">
                <a:solidFill>
                  <a:schemeClr val="tx1"/>
                </a:solidFill>
                <a:latin typeface="Century Schoolbook" pitchFamily="18" charset="0"/>
              </a:rPr>
              <a:t>Measurable</a:t>
            </a:r>
          </a:p>
          <a:p>
            <a:pPr lvl="1"/>
            <a:endParaRPr lang="en-US" dirty="0">
              <a:solidFill>
                <a:schemeClr val="tx1"/>
              </a:solidFill>
              <a:latin typeface="Century Schoolbook" pitchFamily="18" charset="0"/>
            </a:endParaRPr>
          </a:p>
          <a:p>
            <a:pPr marL="274320" lvl="1" indent="0">
              <a:buNone/>
            </a:pPr>
            <a:r>
              <a:rPr lang="en-US" sz="2600" dirty="0" smtClean="0">
                <a:solidFill>
                  <a:schemeClr val="tx1"/>
                </a:solidFill>
                <a:latin typeface="Century Schoolbook" pitchFamily="18" charset="0"/>
              </a:rPr>
              <a:t>Exactly what is being taught, and what is the student expected to learn?</a:t>
            </a:r>
          </a:p>
          <a:p>
            <a:pPr marL="274320" lvl="1" indent="0">
              <a:buNone/>
            </a:pPr>
            <a:endParaRPr lang="en-US" sz="2600" dirty="0">
              <a:solidFill>
                <a:schemeClr val="tx1"/>
              </a:solidFill>
              <a:latin typeface="Century Schoolbook" pitchFamily="18" charset="0"/>
            </a:endParaRPr>
          </a:p>
          <a:p>
            <a:pPr marL="274320" lvl="1" indent="0">
              <a:buNone/>
            </a:pPr>
            <a:r>
              <a:rPr lang="en-US" sz="2600" dirty="0" smtClean="0">
                <a:solidFill>
                  <a:schemeClr val="tx1"/>
                </a:solidFill>
                <a:latin typeface="Century Schoolbook" pitchFamily="18" charset="0"/>
              </a:rPr>
              <a:t>How will we know if she has?</a:t>
            </a:r>
            <a:endParaRPr lang="en-US" sz="2600" dirty="0">
              <a:solidFill>
                <a:schemeClr val="tx1"/>
              </a:solidFill>
              <a:latin typeface="Century Schoolbook" pitchFamily="18" charset="0"/>
            </a:endParaRPr>
          </a:p>
        </p:txBody>
      </p:sp>
      <p:pic>
        <p:nvPicPr>
          <p:cNvPr id="6" name="Picture 2" descr="C:\Users\Heike\Desktop\Oberman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5181600"/>
            <a:ext cx="1089056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671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Century Schoolbook" pitchFamily="18" charset="0"/>
              </a:rPr>
              <a:t>Bad:</a:t>
            </a:r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>
          <a:xfrm>
            <a:off x="4800600" y="1371600"/>
            <a:ext cx="4041775" cy="731520"/>
          </a:xfrm>
        </p:spPr>
        <p:txBody>
          <a:bodyPr/>
          <a:lstStyle/>
          <a:p>
            <a:r>
              <a:rPr lang="en-US" dirty="0" smtClean="0">
                <a:latin typeface="Century Schoolbook" pitchFamily="18" charset="0"/>
              </a:rPr>
              <a:t>Better:</a:t>
            </a:r>
            <a:endParaRPr lang="en-US" dirty="0">
              <a:latin typeface="Century Schoolbook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>
                <a:latin typeface="Century Schoolbook" pitchFamily="18" charset="0"/>
              </a:rPr>
              <a:t>“Jane will achieve 80% on math skills at her instructional level.”</a:t>
            </a:r>
            <a:endParaRPr lang="en-US" dirty="0">
              <a:latin typeface="Century Schoolbook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>
                <a:latin typeface="Century Schoolbook" pitchFamily="18" charset="0"/>
              </a:rPr>
              <a:t>“Jane will independently solve multiplication and long division problems, showing her work, with 80% accuracy over five consecutive weekly probes.”</a:t>
            </a:r>
            <a:endParaRPr lang="en-US" dirty="0">
              <a:latin typeface="Century Schoolbook" pitchFamily="18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Math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7" name="Picture 2" descr="C:\Users\Heike\Desktop\Oberman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686" y="228600"/>
            <a:ext cx="990600" cy="970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09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ustom 3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900000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</TotalTime>
  <Words>1244</Words>
  <Application>Microsoft Office PowerPoint</Application>
  <PresentationFormat>On-screen Show (4:3)</PresentationFormat>
  <Paragraphs>180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Century Schoolbook</vt:lpstr>
      <vt:lpstr>Georgia</vt:lpstr>
      <vt:lpstr>Wingdings</vt:lpstr>
      <vt:lpstr>Wingdings 2</vt:lpstr>
      <vt:lpstr>Civic</vt:lpstr>
      <vt:lpstr>MEASURABLE GOALS</vt:lpstr>
      <vt:lpstr>THE GOOD IEP</vt:lpstr>
      <vt:lpstr>WHY?</vt:lpstr>
      <vt:lpstr>The Good Evaluation</vt:lpstr>
      <vt:lpstr>Why? (continued)</vt:lpstr>
      <vt:lpstr>   WHAT AND WHEN:   Goals, Objectives and Benchmarks</vt:lpstr>
      <vt:lpstr>What and When (continued)</vt:lpstr>
      <vt:lpstr>  </vt:lpstr>
      <vt:lpstr>Math</vt:lpstr>
      <vt:lpstr>You decide:</vt:lpstr>
      <vt:lpstr>It was a trick question!</vt:lpstr>
      <vt:lpstr>A word about transitions</vt:lpstr>
      <vt:lpstr>The importance of baselines</vt:lpstr>
      <vt:lpstr>More on baselines</vt:lpstr>
      <vt:lpstr>     HOW WILL PROGRESS BE MEASURED?</vt:lpstr>
      <vt:lpstr>Progress?</vt:lpstr>
      <vt:lpstr>When should an SDI be a goal?</vt:lpstr>
      <vt:lpstr>SDI or GOAL?</vt:lpstr>
      <vt:lpstr>What do we need to add?</vt:lpstr>
      <vt:lpstr>PowerPoint Presentation</vt:lpstr>
      <vt:lpstr>We Have a Need</vt:lpstr>
      <vt:lpstr>Questions, questions</vt:lpstr>
      <vt:lpstr>Let’s write a goal.</vt:lpstr>
      <vt:lpstr>For more information,  contact us:</vt:lpstr>
      <vt:lpstr>Or visit our website: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Caryl</dc:creator>
  <cp:lastModifiedBy>Caryl</cp:lastModifiedBy>
  <cp:revision>47</cp:revision>
  <cp:lastPrinted>2014-11-04T15:01:01Z</cp:lastPrinted>
  <dcterms:created xsi:type="dcterms:W3CDTF">2014-10-31T17:34:52Z</dcterms:created>
  <dcterms:modified xsi:type="dcterms:W3CDTF">2015-10-29T21:23:17Z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